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64" r:id="rId3"/>
    <p:sldId id="265" r:id="rId4"/>
    <p:sldId id="266" r:id="rId5"/>
    <p:sldId id="267" r:id="rId6"/>
    <p:sldId id="274" r:id="rId7"/>
    <p:sldId id="268" r:id="rId8"/>
    <p:sldId id="269" r:id="rId9"/>
    <p:sldId id="270" r:id="rId10"/>
    <p:sldId id="271" r:id="rId11"/>
    <p:sldId id="275" r:id="rId12"/>
    <p:sldId id="276" r:id="rId1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notesViewPr>
    <p:cSldViewPr snapToGrid="0">
      <p:cViewPr varScale="1">
        <p:scale>
          <a:sx n="81" d="100"/>
          <a:sy n="81" d="100"/>
        </p:scale>
        <p:origin x="20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336B1EC-1122-42B7-8B40-CD304FF37BF1}" type="datetimeFigureOut">
              <a:rPr lang="en-US" smtClean="0"/>
              <a:t>8/1/2016</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F6FDBF08-EBF7-4479-BCEE-8920C98055FC}" type="slidenum">
              <a:rPr lang="en-US" smtClean="0"/>
              <a:t>‹#›</a:t>
            </a:fld>
            <a:endParaRPr lang="en-US"/>
          </a:p>
        </p:txBody>
      </p:sp>
    </p:spTree>
    <p:extLst>
      <p:ext uri="{BB962C8B-B14F-4D97-AF65-F5344CB8AC3E}">
        <p14:creationId xmlns:p14="http://schemas.microsoft.com/office/powerpoint/2010/main" val="250340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80003"/>
            <a:ext cx="5563870" cy="3844599"/>
          </a:xfrm>
        </p:spPr>
        <p:txBody>
          <a:bodyPr/>
          <a:lstStyle/>
          <a:p>
            <a:r>
              <a:rPr lang="en-US" dirty="0" smtClean="0"/>
              <a:t>Thank you S. P. and Ed for your kind remarks. </a:t>
            </a:r>
            <a:r>
              <a:rPr lang="en-US" dirty="0"/>
              <a:t>Someone once asked me, how do you produce such good students like S.P and Ed. My response—It’s easy. Just get out of their way and try not to mess them up too much. I guess I  did a pretty good job of that</a:t>
            </a:r>
            <a:r>
              <a:rPr lang="en-US" dirty="0" smtClean="0"/>
              <a:t>.</a:t>
            </a:r>
          </a:p>
          <a:p>
            <a:endParaRPr lang="en-US" dirty="0"/>
          </a:p>
          <a:p>
            <a:r>
              <a:rPr lang="en-US" dirty="0" smtClean="0"/>
              <a:t>I have to be honest  with everyone here today. My mentoring treatment effect had little to do with the outstanding research careers of S. P. and Ed. Their innate abilities trump everything else.</a:t>
            </a:r>
          </a:p>
          <a:p>
            <a:endParaRPr lang="en-US" dirty="0"/>
          </a:p>
          <a:p>
            <a:r>
              <a:rPr lang="en-US" dirty="0" smtClean="0"/>
              <a:t>I am both honored and humbled to be receiving this recognition today. As I look out over this audience, I see many others who are equally deserving of this recognition. So why me? My conclusion is that I have everyone else beat on age. To give you some idea of how long I’ve been around, when I started in this great profession, we submitted our jobs on decks of punched card s, tapes were actually mounted and spun, and if we needed more than 256K to run the job, the job had to be run over night. We’ve come a long way in the last 40 years!</a:t>
            </a:r>
          </a:p>
          <a:p>
            <a:endParaRPr lang="en-US" dirty="0"/>
          </a:p>
          <a:p>
            <a:r>
              <a:rPr lang="en-US" dirty="0" smtClean="0"/>
              <a:t>When Brian notified me that I would be receiving this award, he asked that I take a few minutes to share with you some keys to successful mentoring. So I’ve come up with a top 10 list. So here goes. </a:t>
            </a: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1</a:t>
            </a:fld>
            <a:endParaRPr lang="en-US"/>
          </a:p>
        </p:txBody>
      </p:sp>
    </p:spTree>
    <p:extLst>
      <p:ext uri="{BB962C8B-B14F-4D97-AF65-F5344CB8AC3E}">
        <p14:creationId xmlns:p14="http://schemas.microsoft.com/office/powerpoint/2010/main" val="250472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smtClean="0"/>
              <a:t>One of the first papers I ever published was a JAR paper for which Nick </a:t>
            </a:r>
            <a:r>
              <a:rPr lang="en-US" dirty="0" err="1" smtClean="0"/>
              <a:t>Dopuch</a:t>
            </a:r>
            <a:r>
              <a:rPr lang="en-US" dirty="0" smtClean="0"/>
              <a:t> served as editor. </a:t>
            </a:r>
          </a:p>
          <a:p>
            <a:pPr marL="174245" indent="-174245">
              <a:buFont typeface="Arial" panose="020B0604020202020204" pitchFamily="34" charset="0"/>
              <a:buChar char="•"/>
            </a:pPr>
            <a:r>
              <a:rPr lang="en-US" dirty="0" smtClean="0"/>
              <a:t>After going through 2 or 3 rounds of review, the paper was finally accepted. But with the acceptance letter, Nick sent me his marked-up copy of the paper. And it looked much like the page above. After following his editorial suggestions, it was amazing how much clearer the paper became.</a:t>
            </a:r>
          </a:p>
          <a:p>
            <a:pPr marL="174245" indent="-174245">
              <a:buFont typeface="Arial" panose="020B0604020202020204" pitchFamily="34" charset="0"/>
              <a:buChar char="•"/>
            </a:pPr>
            <a:r>
              <a:rPr lang="en-US" dirty="0" smtClean="0"/>
              <a:t>I have vowed ever since to offer similar detailed writing suggestions on early drafts of student papers whenever needed.</a:t>
            </a:r>
          </a:p>
          <a:p>
            <a:pPr marL="174245" indent="-174245">
              <a:buFont typeface="Arial" panose="020B0604020202020204" pitchFamily="34" charset="0"/>
              <a:buChar char="•"/>
            </a:pPr>
            <a:endParaRPr lang="en-US" dirty="0"/>
          </a:p>
          <a:p>
            <a:pPr marL="174245" indent="-174245">
              <a:buFont typeface="Arial" panose="020B0604020202020204" pitchFamily="34" charset="0"/>
              <a:buChar char="•"/>
            </a:pPr>
            <a:r>
              <a:rPr lang="en-US" dirty="0" smtClean="0"/>
              <a:t>But my students have gotten wise to me—they now use narrow margins!!!</a:t>
            </a: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10</a:t>
            </a:fld>
            <a:endParaRPr lang="en-US"/>
          </a:p>
        </p:txBody>
      </p:sp>
    </p:spTree>
    <p:extLst>
      <p:ext uri="{BB962C8B-B14F-4D97-AF65-F5344CB8AC3E}">
        <p14:creationId xmlns:p14="http://schemas.microsoft.com/office/powerpoint/2010/main" val="301653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smtClean="0"/>
              <a:t>Finally, I want to recognize the students for whom I have had the privilege of serving as dissertation chair. As you scan down through this list of names, you’ll see many who have had very productive and distinguished research careers. These people have added immensely to the financial archival research literature. </a:t>
            </a:r>
          </a:p>
          <a:p>
            <a:pPr marL="174245" indent="-174245">
              <a:buFont typeface="Arial" panose="020B0604020202020204" pitchFamily="34" charset="0"/>
              <a:buChar char="•"/>
            </a:pPr>
            <a:endParaRPr lang="en-US" dirty="0"/>
          </a:p>
          <a:p>
            <a:pPr marL="174245" indent="-174245">
              <a:buFont typeface="Arial" panose="020B0604020202020204" pitchFamily="34" charset="0"/>
              <a:buChar char="•"/>
            </a:pPr>
            <a:r>
              <a:rPr lang="en-US" dirty="0" smtClean="0"/>
              <a:t>I </a:t>
            </a:r>
            <a:r>
              <a:rPr lang="en-US" dirty="0"/>
              <a:t>ran a Granger reverse causality test and found that </a:t>
            </a:r>
            <a:r>
              <a:rPr lang="en-US" dirty="0" smtClean="0"/>
              <a:t>these people have </a:t>
            </a:r>
            <a:r>
              <a:rPr lang="en-US" dirty="0"/>
              <a:t>had a bigger impact on my research productivity than I have had on </a:t>
            </a:r>
            <a:r>
              <a:rPr lang="en-US" dirty="0" smtClean="0"/>
              <a:t>theirs. </a:t>
            </a:r>
            <a:r>
              <a:rPr lang="en-US" dirty="0"/>
              <a:t>So </a:t>
            </a:r>
            <a:r>
              <a:rPr lang="en-US" dirty="0" smtClean="0"/>
              <a:t>these folks </a:t>
            </a:r>
            <a:r>
              <a:rPr lang="en-US" dirty="0"/>
              <a:t>deserve this award as much or more than I do</a:t>
            </a:r>
            <a:r>
              <a:rPr lang="en-US" dirty="0" smtClean="0"/>
              <a:t>!</a:t>
            </a:r>
          </a:p>
          <a:p>
            <a:pPr marL="174245" indent="-174245">
              <a:buFont typeface="Arial" panose="020B0604020202020204" pitchFamily="34" charset="0"/>
              <a:buChar char="•"/>
            </a:pPr>
            <a:endParaRPr lang="en-US" dirty="0"/>
          </a:p>
          <a:p>
            <a:pPr marL="174245" indent="-174245">
              <a:buFont typeface="Arial" panose="020B0604020202020204" pitchFamily="34" charset="0"/>
              <a:buChar char="•"/>
            </a:pPr>
            <a:r>
              <a:rPr lang="en-US" dirty="0"/>
              <a:t>If you are in the </a:t>
            </a:r>
            <a:r>
              <a:rPr lang="en-US" dirty="0" smtClean="0"/>
              <a:t>audience, please </a:t>
            </a:r>
            <a:r>
              <a:rPr lang="en-US" dirty="0"/>
              <a:t>stand to be recognized.</a:t>
            </a:r>
          </a:p>
          <a:p>
            <a:endParaRPr lang="en-US" dirty="0"/>
          </a:p>
          <a:p>
            <a:pPr marL="174245" indent="-174245">
              <a:buFont typeface="Arial" panose="020B0604020202020204" pitchFamily="34" charset="0"/>
              <a:buChar char="•"/>
            </a:pPr>
            <a:r>
              <a:rPr lang="en-US" dirty="0" smtClean="0"/>
              <a:t>Finally, I would ask all Iowa PhD alums to stick </a:t>
            </a:r>
            <a:r>
              <a:rPr lang="en-US" dirty="0"/>
              <a:t>around for group photo afterward</a:t>
            </a:r>
            <a:r>
              <a:rPr lang="en-US" dirty="0" smtClean="0"/>
              <a:t>.</a:t>
            </a:r>
          </a:p>
          <a:p>
            <a:pPr marL="174245" indent="-174245">
              <a:buFont typeface="Arial" panose="020B0604020202020204" pitchFamily="34" charset="0"/>
              <a:buChar char="•"/>
            </a:pPr>
            <a:endParaRPr lang="en-US" dirty="0"/>
          </a:p>
          <a:p>
            <a:pPr algn="ctr"/>
            <a:r>
              <a:rPr lang="en-US" dirty="0" smtClean="0"/>
              <a:t>Thank You</a:t>
            </a:r>
            <a:endParaRPr lang="en-US" dirty="0"/>
          </a:p>
          <a:p>
            <a:pPr marL="174245" indent="-1742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11</a:t>
            </a:fld>
            <a:endParaRPr lang="en-US"/>
          </a:p>
        </p:txBody>
      </p:sp>
    </p:spTree>
    <p:extLst>
      <p:ext uri="{BB962C8B-B14F-4D97-AF65-F5344CB8AC3E}">
        <p14:creationId xmlns:p14="http://schemas.microsoft.com/office/powerpoint/2010/main" val="219142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12</a:t>
            </a:fld>
            <a:endParaRPr lang="en-US"/>
          </a:p>
        </p:txBody>
      </p:sp>
    </p:spTree>
    <p:extLst>
      <p:ext uri="{BB962C8B-B14F-4D97-AF65-F5344CB8AC3E}">
        <p14:creationId xmlns:p14="http://schemas.microsoft.com/office/powerpoint/2010/main" val="340546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45" indent="-174245">
              <a:buFont typeface="Arial" panose="020B0604020202020204" pitchFamily="34" charset="0"/>
              <a:buChar char="•"/>
            </a:pPr>
            <a:r>
              <a:rPr lang="en-US" dirty="0" smtClean="0"/>
              <a:t>Successful mentoring is not a one man show-it’s a team effort.</a:t>
            </a:r>
          </a:p>
          <a:p>
            <a:pPr marL="174245" indent="-174245">
              <a:buFont typeface="Arial" panose="020B0604020202020204" pitchFamily="34" charset="0"/>
              <a:buChar char="•"/>
            </a:pPr>
            <a:endParaRPr lang="en-US" dirty="0"/>
          </a:p>
          <a:p>
            <a:pPr marL="174245" indent="-174245">
              <a:buFont typeface="Arial" panose="020B0604020202020204" pitchFamily="34" charset="0"/>
              <a:buChar char="•"/>
            </a:pPr>
            <a:r>
              <a:rPr lang="en-US" dirty="0" smtClean="0"/>
              <a:t>I’ve been blessed to have many excellent colleagues to work with over the years, both inside and outside the department and the success of the Iowa PhD program is in large part do to them. </a:t>
            </a:r>
          </a:p>
          <a:p>
            <a:pPr marL="174245" indent="-174245">
              <a:buFont typeface="Arial" panose="020B0604020202020204" pitchFamily="34" charset="0"/>
              <a:buChar char="•"/>
            </a:pPr>
            <a:r>
              <a:rPr lang="en-US" dirty="0" smtClean="0"/>
              <a:t>Having weekly workshops that feature papers with different paradigms and methodologies preceded by pre-workshop brown-bag sessions to go over the papers helps to develop students’ awareness of a broad range of research and helps them to be a better colleagues. I always leave these pre-workshop brown bag sessions and workshops having learned something, and I’m sure our doctoral students feel the same way.</a:t>
            </a: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2</a:t>
            </a:fld>
            <a:endParaRPr lang="en-US"/>
          </a:p>
        </p:txBody>
      </p:sp>
    </p:spTree>
    <p:extLst>
      <p:ext uri="{BB962C8B-B14F-4D97-AF65-F5344CB8AC3E}">
        <p14:creationId xmlns:p14="http://schemas.microsoft.com/office/powerpoint/2010/main" val="9249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Teaching a doctoral seminar on a regular basis and changing half the reading list helps to keep you abreast of the literature.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Brainstorming on possible research ideas has often led to co-authored work with doctoral students which, in many cases, has helped launch successful research careers.</a:t>
            </a: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3</a:t>
            </a:fld>
            <a:endParaRPr lang="en-US"/>
          </a:p>
        </p:txBody>
      </p:sp>
    </p:spTree>
    <p:extLst>
      <p:ext uri="{BB962C8B-B14F-4D97-AF65-F5344CB8AC3E}">
        <p14:creationId xmlns:p14="http://schemas.microsoft.com/office/powerpoint/2010/main" val="354476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4</a:t>
            </a:fld>
            <a:endParaRPr lang="en-US"/>
          </a:p>
        </p:txBody>
      </p:sp>
    </p:spTree>
    <p:extLst>
      <p:ext uri="{BB962C8B-B14F-4D97-AF65-F5344CB8AC3E}">
        <p14:creationId xmlns:p14="http://schemas.microsoft.com/office/powerpoint/2010/main" val="334098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5</a:t>
            </a:fld>
            <a:endParaRPr lang="en-US"/>
          </a:p>
        </p:txBody>
      </p:sp>
    </p:spTree>
    <p:extLst>
      <p:ext uri="{BB962C8B-B14F-4D97-AF65-F5344CB8AC3E}">
        <p14:creationId xmlns:p14="http://schemas.microsoft.com/office/powerpoint/2010/main" val="253250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two types of errors, as researchers, that we should always try to minimize.</a:t>
            </a:r>
          </a:p>
          <a:p>
            <a:pPr marL="628650" lvl="1" indent="-171450">
              <a:buFont typeface="Arial" panose="020B0604020202020204" pitchFamily="34" charset="0"/>
              <a:buChar char="•"/>
            </a:pPr>
            <a:r>
              <a:rPr lang="en-US" dirty="0" smtClean="0"/>
              <a:t>Type I—falsely rejecting a true null.</a:t>
            </a:r>
          </a:p>
          <a:p>
            <a:pPr marL="628650" lvl="1" indent="-171450">
              <a:buFont typeface="Arial" panose="020B0604020202020204" pitchFamily="34" charset="0"/>
              <a:buChar char="•"/>
            </a:pPr>
            <a:r>
              <a:rPr lang="en-US" dirty="0" smtClean="0"/>
              <a:t>Type II—failing to reject a false null.</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I’ve come to believe that many who do empirical work in the earnings management area (and that includes myself) do not fully understand the analytics behind Type I errors. As a result, I don’t believe we have a good sense of how </a:t>
            </a:r>
            <a:r>
              <a:rPr lang="en-US" dirty="0" err="1" smtClean="0"/>
              <a:t>frequentlyType</a:t>
            </a:r>
            <a:r>
              <a:rPr lang="en-US" dirty="0" smtClean="0"/>
              <a:t> I errors are committed in the literature.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On this, I concur with a recent concern raised by Ray Ball </a:t>
            </a:r>
            <a:r>
              <a:rPr lang="en-US" dirty="0"/>
              <a:t>(2013  </a:t>
            </a:r>
            <a:r>
              <a:rPr lang="en-US" dirty="0" smtClean="0"/>
              <a:t>Accounting Horizons):</a:t>
            </a:r>
          </a:p>
          <a:p>
            <a:pPr marL="171450" indent="-171450">
              <a:buFont typeface="Arial" panose="020B0604020202020204" pitchFamily="34" charset="0"/>
              <a:buChar char="•"/>
            </a:pPr>
            <a:r>
              <a:rPr lang="en-US" dirty="0"/>
              <a:t>“There </a:t>
            </a:r>
            <a:r>
              <a:rPr lang="en-US" dirty="0" smtClean="0"/>
              <a:t>appears </a:t>
            </a:r>
            <a:r>
              <a:rPr lang="en-US" dirty="0"/>
              <a:t>to be a widely held belief among accounting researchers that “earnings management” is rife. A powerful cocktail of authors’ strong priors, strong ethical and moral views, </a:t>
            </a:r>
            <a:r>
              <a:rPr lang="en-US" i="1" dirty="0"/>
              <a:t>limited knowledge of the determinants of accruals in the absence of manipulation</a:t>
            </a:r>
            <a:r>
              <a:rPr lang="en-US" dirty="0"/>
              <a:t>, </a:t>
            </a:r>
            <a:r>
              <a:rPr lang="en-US" i="1" dirty="0"/>
              <a:t>and</a:t>
            </a:r>
            <a:r>
              <a:rPr lang="en-US" dirty="0"/>
              <a:t> </a:t>
            </a:r>
            <a:r>
              <a:rPr lang="en-US" i="1" dirty="0"/>
              <a:t>willingness to ignore correlated omitted variables</a:t>
            </a:r>
            <a:r>
              <a:rPr lang="en-US" dirty="0"/>
              <a:t> in order to report a result, seems to have fostered a research culture that tolerates grossly inadequate research designs and publishes blatantly false positives.” (Page 850, emphasis added.)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FDBF08-EBF7-4479-BCEE-8920C98055FC}" type="slidenum">
              <a:rPr lang="en-US" smtClean="0"/>
              <a:t>6</a:t>
            </a:fld>
            <a:endParaRPr lang="en-US"/>
          </a:p>
        </p:txBody>
      </p:sp>
    </p:spTree>
    <p:extLst>
      <p:ext uri="{BB962C8B-B14F-4D97-AF65-F5344CB8AC3E}">
        <p14:creationId xmlns:p14="http://schemas.microsoft.com/office/powerpoint/2010/main" val="108004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7</a:t>
            </a:fld>
            <a:endParaRPr lang="en-US"/>
          </a:p>
        </p:txBody>
      </p:sp>
    </p:spTree>
    <p:extLst>
      <p:ext uri="{BB962C8B-B14F-4D97-AF65-F5344CB8AC3E}">
        <p14:creationId xmlns:p14="http://schemas.microsoft.com/office/powerpoint/2010/main" val="206217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8</a:t>
            </a:fld>
            <a:endParaRPr lang="en-US"/>
          </a:p>
        </p:txBody>
      </p:sp>
    </p:spTree>
    <p:extLst>
      <p:ext uri="{BB962C8B-B14F-4D97-AF65-F5344CB8AC3E}">
        <p14:creationId xmlns:p14="http://schemas.microsoft.com/office/powerpoint/2010/main" val="23836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DBF08-EBF7-4479-BCEE-8920C98055FC}" type="slidenum">
              <a:rPr lang="en-US" smtClean="0"/>
              <a:t>9</a:t>
            </a:fld>
            <a:endParaRPr lang="en-US"/>
          </a:p>
        </p:txBody>
      </p:sp>
    </p:spTree>
    <p:extLst>
      <p:ext uri="{BB962C8B-B14F-4D97-AF65-F5344CB8AC3E}">
        <p14:creationId xmlns:p14="http://schemas.microsoft.com/office/powerpoint/2010/main" val="28346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D1FD61-1147-4A21-9819-9EA3D9AC9DAA}" type="datetime1">
              <a:rPr lang="en-US" smtClean="0"/>
              <a:pPr/>
              <a:t>8/1/2016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solidFill>
                  <a:srgbClr val="9E8E5C">
                    <a:tint val="20000"/>
                  </a:srgbClr>
                </a:solidFill>
              </a:rPr>
              <a:t>2012-13 Hires and Promotions</a:t>
            </a:r>
            <a:endParaRPr lang="en-US" dirty="0">
              <a:solidFill>
                <a:srgbClr val="9E8E5C">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7C68905-B19B-4EFF-B8F8-59B49A7815A2}" type="slidenum">
              <a:rPr lang="en-US" smtClean="0"/>
              <a:pPr/>
              <a:t>‹#›</a:t>
            </a:fld>
            <a:endParaRPr lang="en-US" dirty="0"/>
          </a:p>
        </p:txBody>
      </p:sp>
    </p:spTree>
    <p:extLst>
      <p:ext uri="{BB962C8B-B14F-4D97-AF65-F5344CB8AC3E}">
        <p14:creationId xmlns:p14="http://schemas.microsoft.com/office/powerpoint/2010/main" val="5084933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8512B1-5FD4-4066-AC8D-382C224D2895}" type="datetime1">
              <a:rPr lang="en-US" smtClean="0">
                <a:solidFill>
                  <a:prstClr val="black"/>
                </a:solidFill>
              </a:rPr>
              <a:pPr/>
              <a:t>8/1/2016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9177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AD217-B50D-474D-9246-F0632F382067}" type="datetime1">
              <a:rPr lang="en-US" smtClean="0">
                <a:solidFill>
                  <a:prstClr val="black"/>
                </a:solidFill>
              </a:rPr>
              <a:pPr/>
              <a:t>8/1/2016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043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BDEB7C-8EEC-4636-8870-64FF5AA92825}" type="datetime1">
              <a:rPr lang="en-US" smtClean="0">
                <a:solidFill>
                  <a:prstClr val="black"/>
                </a:solidFill>
              </a:rPr>
              <a:pPr/>
              <a:t>8/1/2016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814094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49F3DD-3972-46A1-88CB-2C2C56B29FE2}" type="datetime1">
              <a:rPr lang="en-US" smtClean="0">
                <a:solidFill>
                  <a:prstClr val="black"/>
                </a:solidFill>
              </a:rPr>
              <a:pPr/>
              <a:t>8/1/2016</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Tree>
    <p:extLst>
      <p:ext uri="{BB962C8B-B14F-4D97-AF65-F5344CB8AC3E}">
        <p14:creationId xmlns:p14="http://schemas.microsoft.com/office/powerpoint/2010/main" val="169677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4DC173-698F-415A-8009-162F257BF03B}" type="datetime1">
              <a:rPr lang="en-US" smtClean="0">
                <a:solidFill>
                  <a:prstClr val="black"/>
                </a:solidFill>
              </a:rPr>
              <a:pPr/>
              <a:t>8/1/2016</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2705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5C7F7F-438A-4B67-B75C-D0C2C4C9447B}" type="datetime1">
              <a:rPr lang="en-US" smtClean="0">
                <a:solidFill>
                  <a:prstClr val="black"/>
                </a:solidFill>
              </a:rPr>
              <a:pPr/>
              <a:t>8/1/2016</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1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8B81C6-598F-4107-BCC8-AD5EC8B87629}" type="datetime1">
              <a:rPr lang="en-US" smtClean="0">
                <a:solidFill>
                  <a:prstClr val="black"/>
                </a:solidFill>
              </a:rPr>
              <a:pPr/>
              <a:t>8/1/2016</a:t>
            </a:fld>
            <a:endParaRPr lang="en-US" dirty="0">
              <a:solidFill>
                <a:prstClr val="black"/>
              </a:solidFill>
            </a:endParaRPr>
          </a:p>
        </p:txBody>
      </p:sp>
      <p:sp>
        <p:nvSpPr>
          <p:cNvPr id="4" name="Footer Placeholder 3"/>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5109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17D1829-1173-4EFD-B31C-F34FB14A45B2}" type="datetime1">
              <a:rPr lang="en-US" smtClean="0">
                <a:solidFill>
                  <a:prstClr val="black"/>
                </a:solidFill>
              </a:rPr>
              <a:pPr/>
              <a:t>8/1/2016</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6788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6FDF17E-A4B0-4797-B4C6-892EF0420162}" type="datetime1">
              <a:rPr lang="en-US" smtClean="0">
                <a:solidFill>
                  <a:prstClr val="black"/>
                </a:solidFill>
              </a:rPr>
              <a:pPr/>
              <a:t>8/1/2016</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r>
              <a:rPr lang="en-US" dirty="0" smtClean="0">
                <a:solidFill>
                  <a:prstClr val="black"/>
                </a:solidFill>
              </a:rPr>
              <a:t>2012-13 Hires and Promotions</a:t>
            </a: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186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84EB1F2-FEE0-4B1B-98E5-10677B79969C}" type="datetime1">
              <a:rPr lang="en-US" smtClean="0">
                <a:solidFill>
                  <a:prstClr val="black"/>
                </a:solidFill>
              </a:rPr>
              <a:pPr/>
              <a:t>8/1/2016</a:t>
            </a:fld>
            <a:endParaRPr lang="en-US" dirty="0">
              <a:solidFill>
                <a:prstClr val="black"/>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en-US" dirty="0" smtClean="0">
                <a:solidFill>
                  <a:prstClr val="black"/>
                </a:solidFill>
              </a:rPr>
              <a:t>2012-13 Hires and Promotions</a:t>
            </a: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7C68905-B19B-4EFF-B8F8-59B49A7815A2}"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dirty="0">
              <a:solidFill>
                <a:prstClr val="white"/>
              </a:solidFill>
            </a:endParaRPr>
          </a:p>
        </p:txBody>
      </p:sp>
    </p:spTree>
    <p:extLst>
      <p:ext uri="{BB962C8B-B14F-4D97-AF65-F5344CB8AC3E}">
        <p14:creationId xmlns:p14="http://schemas.microsoft.com/office/powerpoint/2010/main" val="349756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dirty="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dirty="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ED5DBE8-3543-49BC-824F-3E215BA0463B}" type="datetime1">
              <a:rPr lang="en-US" smtClean="0">
                <a:solidFill>
                  <a:prstClr val="black"/>
                </a:solidFill>
              </a:rPr>
              <a:pPr/>
              <a:t>8/1/2016</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solidFill>
                  <a:prstClr val="black"/>
                </a:solidFill>
              </a:rPr>
              <a:t>2012-13 Hires and Promotions</a:t>
            </a:r>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7C68905-B19B-4EFF-B8F8-59B49A7815A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3617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752602"/>
            <a:ext cx="8839200" cy="1829761"/>
          </a:xfrm>
        </p:spPr>
        <p:txBody>
          <a:bodyPr>
            <a:normAutofit/>
          </a:bodyPr>
          <a:lstStyle/>
          <a:p>
            <a:r>
              <a:rPr lang="en-US" sz="4500" dirty="0" smtClean="0">
                <a:solidFill>
                  <a:schemeClr val="tx1"/>
                </a:solidFill>
              </a:rPr>
              <a:t>Keys to Successful Mentoring</a:t>
            </a:r>
            <a:br>
              <a:rPr lang="en-US" sz="4500" dirty="0" smtClean="0">
                <a:solidFill>
                  <a:schemeClr val="tx1"/>
                </a:solidFill>
              </a:rPr>
            </a:br>
            <a:r>
              <a:rPr lang="en-US" sz="4500" dirty="0" smtClean="0">
                <a:solidFill>
                  <a:schemeClr val="tx1"/>
                </a:solidFill>
              </a:rPr>
              <a:t>(Successful Archival Research)</a:t>
            </a:r>
            <a:endParaRPr lang="en-US" sz="45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295192"/>
            <a:ext cx="1863691" cy="1393474"/>
          </a:xfrm>
          <a:prstGeom prst="rect">
            <a:avLst/>
          </a:prstGeom>
        </p:spPr>
      </p:pic>
    </p:spTree>
    <p:extLst>
      <p:ext uri="{BB962C8B-B14F-4D97-AF65-F5344CB8AC3E}">
        <p14:creationId xmlns:p14="http://schemas.microsoft.com/office/powerpoint/2010/main" val="35335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Offer Detailed Writing Suggestions</a:t>
            </a:r>
            <a:endParaRPr lang="en-US" dirty="0"/>
          </a:p>
        </p:txBody>
      </p:sp>
      <p:pic>
        <p:nvPicPr>
          <p:cNvPr id="5" name="Picture 4"/>
          <p:cNvPicPr/>
          <p:nvPr/>
        </p:nvPicPr>
        <p:blipFill>
          <a:blip r:embed="rId3"/>
          <a:stretch>
            <a:fillRect/>
          </a:stretch>
        </p:blipFill>
        <p:spPr>
          <a:xfrm>
            <a:off x="4569354" y="1190096"/>
            <a:ext cx="4083580" cy="53800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6" y="5176660"/>
            <a:ext cx="1863691" cy="1393474"/>
          </a:xfrm>
          <a:prstGeom prst="rect">
            <a:avLst/>
          </a:prstGeom>
        </p:spPr>
      </p:pic>
    </p:spTree>
    <p:extLst>
      <p:ext uri="{BB962C8B-B14F-4D97-AF65-F5344CB8AC3E}">
        <p14:creationId xmlns:p14="http://schemas.microsoft.com/office/powerpoint/2010/main" val="1687967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876829"/>
          </a:xfrm>
        </p:spPr>
        <p:txBody>
          <a:bodyPr>
            <a:normAutofit/>
          </a:bodyPr>
          <a:lstStyle/>
          <a:p>
            <a:pPr algn="ctr"/>
            <a:r>
              <a:rPr lang="en-US" sz="3600" dirty="0" smtClean="0"/>
              <a:t>Distinguished List of Mentees</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66" y="5374246"/>
            <a:ext cx="1863691" cy="1393474"/>
          </a:xfrm>
          <a:prstGeom prst="rect">
            <a:avLst/>
          </a:prstGeom>
        </p:spPr>
      </p:pic>
      <p:sp>
        <p:nvSpPr>
          <p:cNvPr id="9" name="Rectangle 2"/>
          <p:cNvSpPr>
            <a:spLocks noChangeArrowheads="1"/>
          </p:cNvSpPr>
          <p:nvPr/>
        </p:nvSpPr>
        <p:spPr bwMode="auto">
          <a:xfrm>
            <a:off x="3127375" y="2667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10676030"/>
              </p:ext>
            </p:extLst>
          </p:nvPr>
        </p:nvGraphicFramePr>
        <p:xfrm>
          <a:off x="1093359" y="1259488"/>
          <a:ext cx="11029672" cy="4114757"/>
        </p:xfrm>
        <a:graphic>
          <a:graphicData uri="http://schemas.openxmlformats.org/presentationml/2006/ole">
            <mc:AlternateContent xmlns:mc="http://schemas.openxmlformats.org/markup-compatibility/2006">
              <mc:Choice xmlns:v="urn:schemas-microsoft-com:vml" Requires="v">
                <p:oleObj spid="_x0000_s1039" name="Document" r:id="rId6" imgW="5940984" imgH="2215501" progId="Word.Document.12">
                  <p:embed/>
                </p:oleObj>
              </mc:Choice>
              <mc:Fallback>
                <p:oleObj name="Document" r:id="rId6" imgW="5940984" imgH="2215501" progId="Word.Document.12">
                  <p:embed/>
                  <p:pic>
                    <p:nvPicPr>
                      <p:cNvPr id="0" name=""/>
                      <p:cNvPicPr/>
                      <p:nvPr/>
                    </p:nvPicPr>
                    <p:blipFill>
                      <a:blip r:embed="rId7"/>
                      <a:stretch>
                        <a:fillRect/>
                      </a:stretch>
                    </p:blipFill>
                    <p:spPr>
                      <a:xfrm>
                        <a:off x="1093359" y="1259488"/>
                        <a:ext cx="11029672" cy="4114757"/>
                      </a:xfrm>
                      <a:prstGeom prst="rect">
                        <a:avLst/>
                      </a:prstGeom>
                    </p:spPr>
                  </p:pic>
                </p:oleObj>
              </mc:Fallback>
            </mc:AlternateContent>
          </a:graphicData>
        </a:graphic>
      </p:graphicFrame>
    </p:spTree>
    <p:extLst>
      <p:ext uri="{BB962C8B-B14F-4D97-AF65-F5344CB8AC3E}">
        <p14:creationId xmlns:p14="http://schemas.microsoft.com/office/powerpoint/2010/main" val="1964877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134" y="2120372"/>
            <a:ext cx="10972800" cy="1143000"/>
          </a:xfrm>
        </p:spPr>
        <p:txBody>
          <a:bodyPr/>
          <a:lstStyle/>
          <a:p>
            <a:pPr algn="ctr"/>
            <a:r>
              <a:rPr lang="en-US" dirty="0" smtClean="0"/>
              <a:t>Thank You</a:t>
            </a:r>
            <a:endParaRPr lang="en-US" dirty="0"/>
          </a:p>
        </p:txBody>
      </p:sp>
    </p:spTree>
    <p:extLst>
      <p:ext uri="{BB962C8B-B14F-4D97-AF65-F5344CB8AC3E}">
        <p14:creationId xmlns:p14="http://schemas.microsoft.com/office/powerpoint/2010/main" val="58150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Surround yourself with committed research colleagues.</a:t>
            </a:r>
          </a:p>
          <a:p>
            <a:endParaRPr lang="en-US" dirty="0" smtClean="0"/>
          </a:p>
          <a:p>
            <a:r>
              <a:rPr lang="en-US" dirty="0" smtClean="0"/>
              <a:t>Have weekly research workshops with speakers that use different paradigms and different methodologies.</a:t>
            </a:r>
          </a:p>
          <a:p>
            <a:endParaRPr lang="en-US" dirty="0" smtClean="0"/>
          </a:p>
          <a:p>
            <a:r>
              <a:rPr lang="en-US" dirty="0" smtClean="0"/>
              <a:t>Provide pre-workshop brownbag sessions with doctoral students to help focus and refine questions to ask at the workshop.</a:t>
            </a:r>
            <a:endParaRPr lang="en-US" dirty="0"/>
          </a:p>
        </p:txBody>
      </p:sp>
      <p:sp>
        <p:nvSpPr>
          <p:cNvPr id="4" name="Title 3"/>
          <p:cNvSpPr>
            <a:spLocks noGrp="1"/>
          </p:cNvSpPr>
          <p:nvPr>
            <p:ph type="title"/>
          </p:nvPr>
        </p:nvSpPr>
        <p:spPr/>
        <p:txBody>
          <a:bodyPr/>
          <a:lstStyle/>
          <a:p>
            <a:pPr algn="ctr"/>
            <a:r>
              <a:rPr lang="en-US" dirty="0" smtClean="0"/>
              <a:t>Environmental Factors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66" y="5374246"/>
            <a:ext cx="1863691" cy="1393474"/>
          </a:xfrm>
          <a:prstGeom prst="rect">
            <a:avLst/>
          </a:prstGeom>
        </p:spPr>
      </p:pic>
    </p:spTree>
    <p:extLst>
      <p:ext uri="{BB962C8B-B14F-4D97-AF65-F5344CB8AC3E}">
        <p14:creationId xmlns:p14="http://schemas.microsoft.com/office/powerpoint/2010/main" val="37056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Teach a doctoral seminar as often as possible.</a:t>
            </a:r>
          </a:p>
          <a:p>
            <a:endParaRPr lang="en-US" dirty="0" smtClean="0"/>
          </a:p>
          <a:p>
            <a:r>
              <a:rPr lang="en-US" dirty="0" smtClean="0"/>
              <a:t>Change at least half of the readings every time you teach a seminar.</a:t>
            </a:r>
          </a:p>
          <a:p>
            <a:endParaRPr lang="en-US" dirty="0"/>
          </a:p>
          <a:p>
            <a:r>
              <a:rPr lang="en-US" dirty="0" smtClean="0"/>
              <a:t>Brainstorm possible research ideas during each class session.</a:t>
            </a:r>
          </a:p>
          <a:p>
            <a:endParaRPr lang="en-US" dirty="0"/>
          </a:p>
          <a:p>
            <a:r>
              <a:rPr lang="en-US" dirty="0" smtClean="0"/>
              <a:t>Invite students to collaborate on research projects. </a:t>
            </a:r>
            <a:endParaRPr lang="en-US" dirty="0"/>
          </a:p>
        </p:txBody>
      </p:sp>
      <p:sp>
        <p:nvSpPr>
          <p:cNvPr id="4" name="Title 3"/>
          <p:cNvSpPr>
            <a:spLocks noGrp="1"/>
          </p:cNvSpPr>
          <p:nvPr>
            <p:ph type="title"/>
          </p:nvPr>
        </p:nvSpPr>
        <p:spPr/>
        <p:txBody>
          <a:bodyPr/>
          <a:lstStyle/>
          <a:p>
            <a:pPr algn="ctr"/>
            <a:r>
              <a:rPr lang="en-US" dirty="0" smtClean="0"/>
              <a:t>Doctoral Seminars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79596"/>
            <a:ext cx="1863691" cy="1393474"/>
          </a:xfrm>
          <a:prstGeom prst="rect">
            <a:avLst/>
          </a:prstGeom>
        </p:spPr>
      </p:pic>
    </p:spTree>
    <p:extLst>
      <p:ext uri="{BB962C8B-B14F-4D97-AF65-F5344CB8AC3E}">
        <p14:creationId xmlns:p14="http://schemas.microsoft.com/office/powerpoint/2010/main" val="19940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400" dirty="0"/>
              <a:t>Identify questions that are of  broad </a:t>
            </a:r>
            <a:r>
              <a:rPr lang="en-US" altLang="en-US" sz="2400" dirty="0" smtClean="0"/>
              <a:t>appeal—citations are the name of the game.</a:t>
            </a:r>
          </a:p>
          <a:p>
            <a:endParaRPr lang="en-US" altLang="en-US" sz="2400" dirty="0"/>
          </a:p>
          <a:p>
            <a:r>
              <a:rPr lang="en-US" altLang="en-US" sz="2400" dirty="0" smtClean="0"/>
              <a:t>First three paragraphs of a paper are critical (Bill Kinney)</a:t>
            </a:r>
          </a:p>
          <a:p>
            <a:pPr lvl="2"/>
            <a:r>
              <a:rPr lang="en-US" altLang="en-US" sz="1800" dirty="0" smtClean="0"/>
              <a:t>Clearly state what the question is that you are addressing.</a:t>
            </a:r>
          </a:p>
          <a:p>
            <a:pPr lvl="2"/>
            <a:r>
              <a:rPr lang="en-US" altLang="en-US" sz="1800" dirty="0" smtClean="0"/>
              <a:t>Explain why this question is important and to whom.</a:t>
            </a:r>
          </a:p>
          <a:p>
            <a:pPr lvl="2"/>
            <a:r>
              <a:rPr lang="en-US" altLang="en-US" sz="1800" dirty="0" smtClean="0"/>
              <a:t>How is the paper going to contribute to the extant literature.</a:t>
            </a:r>
          </a:p>
          <a:p>
            <a:endParaRPr lang="en-US" altLang="en-US" sz="2400" dirty="0"/>
          </a:p>
          <a:p>
            <a:r>
              <a:rPr lang="en-US" altLang="en-US" sz="2400" dirty="0" smtClean="0"/>
              <a:t>Provide solid theoretical underpinnings for your research (economic reasoning or formal model).</a:t>
            </a:r>
            <a:endParaRPr lang="en-US" altLang="en-US" sz="2400" dirty="0"/>
          </a:p>
          <a:p>
            <a:endParaRPr lang="en-US" dirty="0"/>
          </a:p>
        </p:txBody>
      </p:sp>
      <p:sp>
        <p:nvSpPr>
          <p:cNvPr id="4" name="Title 3"/>
          <p:cNvSpPr>
            <a:spLocks noGrp="1"/>
          </p:cNvSpPr>
          <p:nvPr>
            <p:ph type="title"/>
          </p:nvPr>
        </p:nvSpPr>
        <p:spPr/>
        <p:txBody>
          <a:bodyPr/>
          <a:lstStyle/>
          <a:p>
            <a:pPr algn="ctr"/>
            <a:r>
              <a:rPr lang="en-US" dirty="0" smtClean="0"/>
              <a:t>Selecting and Motivating Topics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5374246"/>
            <a:ext cx="1863691" cy="1393474"/>
          </a:xfrm>
          <a:prstGeom prst="rect">
            <a:avLst/>
          </a:prstGeom>
        </p:spPr>
      </p:pic>
    </p:spTree>
    <p:extLst>
      <p:ext uri="{BB962C8B-B14F-4D97-AF65-F5344CB8AC3E}">
        <p14:creationId xmlns:p14="http://schemas.microsoft.com/office/powerpoint/2010/main" val="37748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Analyze Validity Threats Using</a:t>
            </a:r>
            <a:br>
              <a:rPr lang="en-US" dirty="0" smtClean="0"/>
            </a:br>
            <a:r>
              <a:rPr lang="en-US" dirty="0" smtClean="0"/>
              <a:t>Predictive Validity (Libby) Boxes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133" y="5379596"/>
            <a:ext cx="1863691" cy="1393474"/>
          </a:xfrm>
          <a:prstGeom prst="rect">
            <a:avLst/>
          </a:prstGeom>
        </p:spPr>
      </p:pic>
      <p:grpSp>
        <p:nvGrpSpPr>
          <p:cNvPr id="6" name="Group 29"/>
          <p:cNvGrpSpPr>
            <a:grpSpLocks/>
          </p:cNvGrpSpPr>
          <p:nvPr/>
        </p:nvGrpSpPr>
        <p:grpSpPr bwMode="auto">
          <a:xfrm>
            <a:off x="6443099" y="3771108"/>
            <a:ext cx="1295400" cy="671512"/>
            <a:chOff x="2976" y="2553"/>
            <a:chExt cx="816" cy="423"/>
          </a:xfrm>
        </p:grpSpPr>
        <p:sp>
          <p:nvSpPr>
            <p:cNvPr id="7" name="Line 17"/>
            <p:cNvSpPr>
              <a:spLocks noChangeShapeType="1"/>
            </p:cNvSpPr>
            <p:nvPr/>
          </p:nvSpPr>
          <p:spPr bwMode="auto">
            <a:xfrm>
              <a:off x="2976" y="2976"/>
              <a:ext cx="8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24"/>
            <p:cNvSpPr txBox="1">
              <a:spLocks noChangeArrowheads="1"/>
            </p:cNvSpPr>
            <p:nvPr/>
          </p:nvSpPr>
          <p:spPr bwMode="auto">
            <a:xfrm>
              <a:off x="3254" y="2553"/>
              <a:ext cx="24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dirty="0" smtClean="0"/>
                <a:t>3</a:t>
              </a:r>
              <a:endParaRPr lang="en-US" altLang="en-US" sz="2800" dirty="0"/>
            </a:p>
          </p:txBody>
        </p:sp>
      </p:grpSp>
      <p:grpSp>
        <p:nvGrpSpPr>
          <p:cNvPr id="9" name="Group 33"/>
          <p:cNvGrpSpPr>
            <a:grpSpLocks/>
          </p:cNvGrpSpPr>
          <p:nvPr/>
        </p:nvGrpSpPr>
        <p:grpSpPr bwMode="auto">
          <a:xfrm>
            <a:off x="2213999" y="4976022"/>
            <a:ext cx="8129588" cy="1439863"/>
            <a:chOff x="312" y="3312"/>
            <a:chExt cx="5121" cy="907"/>
          </a:xfrm>
        </p:grpSpPr>
        <p:sp>
          <p:nvSpPr>
            <p:cNvPr id="10" name="Rectangle 7"/>
            <p:cNvSpPr>
              <a:spLocks noChangeArrowheads="1"/>
            </p:cNvSpPr>
            <p:nvPr/>
          </p:nvSpPr>
          <p:spPr bwMode="auto">
            <a:xfrm>
              <a:off x="1728" y="3648"/>
              <a:ext cx="3408" cy="5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11" name="Text Box 14"/>
            <p:cNvSpPr txBox="1">
              <a:spLocks noChangeArrowheads="1"/>
            </p:cNvSpPr>
            <p:nvPr/>
          </p:nvSpPr>
          <p:spPr bwMode="auto">
            <a:xfrm>
              <a:off x="312" y="3705"/>
              <a:ext cx="8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Control</a:t>
              </a:r>
            </a:p>
          </p:txBody>
        </p:sp>
        <p:sp>
          <p:nvSpPr>
            <p:cNvPr id="12" name="Text Box 15"/>
            <p:cNvSpPr txBox="1">
              <a:spLocks noChangeArrowheads="1"/>
            </p:cNvSpPr>
            <p:nvPr/>
          </p:nvSpPr>
          <p:spPr bwMode="auto">
            <a:xfrm>
              <a:off x="1728" y="3696"/>
              <a:ext cx="37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dirty="0"/>
                <a:t>Other potentially influential variables</a:t>
              </a:r>
            </a:p>
            <a:p>
              <a:r>
                <a:rPr lang="en-US" altLang="en-US" sz="2400" dirty="0" smtClean="0"/>
                <a:t>Vs </a:t>
              </a:r>
              <a:r>
                <a:rPr lang="en-US" altLang="en-US" sz="2400" dirty="0"/>
                <a:t>and </a:t>
              </a:r>
              <a:r>
                <a:rPr lang="en-US" altLang="en-US" sz="2400" dirty="0" err="1" smtClean="0"/>
                <a:t>Zs</a:t>
              </a:r>
              <a:r>
                <a:rPr lang="en-US" altLang="en-US" sz="2400" dirty="0" smtClean="0"/>
                <a:t> (omitted correlated variables)</a:t>
              </a:r>
              <a:endParaRPr lang="en-US" altLang="en-US" sz="2400" dirty="0"/>
            </a:p>
          </p:txBody>
        </p:sp>
        <p:sp>
          <p:nvSpPr>
            <p:cNvPr id="13" name="Line 20"/>
            <p:cNvSpPr>
              <a:spLocks noChangeShapeType="1"/>
            </p:cNvSpPr>
            <p:nvPr/>
          </p:nvSpPr>
          <p:spPr bwMode="auto">
            <a:xfrm flipV="1">
              <a:off x="4416" y="3312"/>
              <a:ext cx="0"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25"/>
            <p:cNvSpPr txBox="1">
              <a:spLocks noChangeArrowheads="1"/>
            </p:cNvSpPr>
            <p:nvPr/>
          </p:nvSpPr>
          <p:spPr bwMode="auto">
            <a:xfrm>
              <a:off x="4550" y="3321"/>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4</a:t>
              </a:r>
            </a:p>
          </p:txBody>
        </p:sp>
      </p:grpSp>
      <p:grpSp>
        <p:nvGrpSpPr>
          <p:cNvPr id="15" name="Group 32"/>
          <p:cNvGrpSpPr>
            <a:grpSpLocks/>
          </p:cNvGrpSpPr>
          <p:nvPr/>
        </p:nvGrpSpPr>
        <p:grpSpPr bwMode="auto">
          <a:xfrm>
            <a:off x="2083824" y="3147220"/>
            <a:ext cx="7788275" cy="1879600"/>
            <a:chOff x="230" y="2160"/>
            <a:chExt cx="4906" cy="1184"/>
          </a:xfrm>
        </p:grpSpPr>
        <p:sp>
          <p:nvSpPr>
            <p:cNvPr id="16" name="Line 18"/>
            <p:cNvSpPr>
              <a:spLocks noChangeShapeType="1"/>
            </p:cNvSpPr>
            <p:nvPr/>
          </p:nvSpPr>
          <p:spPr bwMode="auto">
            <a:xfrm>
              <a:off x="2400" y="2160"/>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9"/>
            <p:cNvSpPr>
              <a:spLocks noChangeShapeType="1"/>
            </p:cNvSpPr>
            <p:nvPr/>
          </p:nvSpPr>
          <p:spPr bwMode="auto">
            <a:xfrm>
              <a:off x="4416" y="2208"/>
              <a:ext cx="0"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 Box 22"/>
            <p:cNvSpPr txBox="1">
              <a:spLocks noChangeArrowheads="1"/>
            </p:cNvSpPr>
            <p:nvPr/>
          </p:nvSpPr>
          <p:spPr bwMode="auto">
            <a:xfrm>
              <a:off x="2150" y="2201"/>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2</a:t>
              </a:r>
            </a:p>
          </p:txBody>
        </p:sp>
        <p:sp>
          <p:nvSpPr>
            <p:cNvPr id="19" name="Text Box 23"/>
            <p:cNvSpPr txBox="1">
              <a:spLocks noChangeArrowheads="1"/>
            </p:cNvSpPr>
            <p:nvPr/>
          </p:nvSpPr>
          <p:spPr bwMode="auto">
            <a:xfrm>
              <a:off x="4550" y="2249"/>
              <a:ext cx="24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dirty="0" smtClean="0"/>
                <a:t>2</a:t>
              </a:r>
              <a:endParaRPr lang="en-US" altLang="en-US" sz="2800" dirty="0"/>
            </a:p>
          </p:txBody>
        </p:sp>
        <p:sp>
          <p:nvSpPr>
            <p:cNvPr id="20" name="Rectangle 5"/>
            <p:cNvSpPr>
              <a:spLocks noChangeArrowheads="1"/>
            </p:cNvSpPr>
            <p:nvPr/>
          </p:nvSpPr>
          <p:spPr bwMode="auto">
            <a:xfrm>
              <a:off x="1728" y="2688"/>
              <a:ext cx="1248" cy="5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21" name="Rectangle 6"/>
            <p:cNvSpPr>
              <a:spLocks noChangeArrowheads="1"/>
            </p:cNvSpPr>
            <p:nvPr/>
          </p:nvSpPr>
          <p:spPr bwMode="auto">
            <a:xfrm>
              <a:off x="3792" y="2688"/>
              <a:ext cx="1344" cy="6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22" name="Text Box 10"/>
            <p:cNvSpPr txBox="1">
              <a:spLocks noChangeArrowheads="1"/>
            </p:cNvSpPr>
            <p:nvPr/>
          </p:nvSpPr>
          <p:spPr bwMode="auto">
            <a:xfrm>
              <a:off x="1747" y="2713"/>
              <a:ext cx="111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a:t>Operational</a:t>
              </a:r>
              <a:endParaRPr lang="en-US" altLang="en-US" sz="2800"/>
            </a:p>
            <a:p>
              <a:r>
                <a:rPr lang="en-US" altLang="en-US" sz="2800"/>
                <a:t>        X</a:t>
              </a:r>
            </a:p>
          </p:txBody>
        </p:sp>
        <p:sp>
          <p:nvSpPr>
            <p:cNvPr id="23" name="Text Box 11"/>
            <p:cNvSpPr txBox="1">
              <a:spLocks noChangeArrowheads="1"/>
            </p:cNvSpPr>
            <p:nvPr/>
          </p:nvSpPr>
          <p:spPr bwMode="auto">
            <a:xfrm>
              <a:off x="3782" y="2761"/>
              <a:ext cx="1110"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dirty="0"/>
                <a:t>Operational</a:t>
              </a:r>
              <a:endParaRPr lang="en-US" altLang="en-US" sz="2800" dirty="0"/>
            </a:p>
            <a:p>
              <a:r>
                <a:rPr lang="en-US" altLang="en-US" sz="2800" dirty="0"/>
                <a:t>        Y</a:t>
              </a:r>
            </a:p>
          </p:txBody>
        </p:sp>
        <p:sp>
          <p:nvSpPr>
            <p:cNvPr id="24" name="Text Box 13"/>
            <p:cNvSpPr txBox="1">
              <a:spLocks noChangeArrowheads="1"/>
            </p:cNvSpPr>
            <p:nvPr/>
          </p:nvSpPr>
          <p:spPr bwMode="auto">
            <a:xfrm>
              <a:off x="230" y="2777"/>
              <a:ext cx="12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Operational</a:t>
              </a:r>
            </a:p>
          </p:txBody>
        </p:sp>
        <p:sp>
          <p:nvSpPr>
            <p:cNvPr id="25" name="Text Box 26"/>
            <p:cNvSpPr txBox="1">
              <a:spLocks noChangeArrowheads="1"/>
            </p:cNvSpPr>
            <p:nvPr/>
          </p:nvSpPr>
          <p:spPr bwMode="auto">
            <a:xfrm>
              <a:off x="4694" y="3017"/>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2800"/>
            </a:p>
          </p:txBody>
        </p:sp>
      </p:grpSp>
      <p:grpSp>
        <p:nvGrpSpPr>
          <p:cNvPr id="26" name="Group 28"/>
          <p:cNvGrpSpPr>
            <a:grpSpLocks/>
          </p:cNvGrpSpPr>
          <p:nvPr/>
        </p:nvGrpSpPr>
        <p:grpSpPr bwMode="auto">
          <a:xfrm>
            <a:off x="2083824" y="1558133"/>
            <a:ext cx="7712075" cy="1665287"/>
            <a:chOff x="230" y="1159"/>
            <a:chExt cx="4858" cy="1049"/>
          </a:xfrm>
        </p:grpSpPr>
        <p:sp>
          <p:nvSpPr>
            <p:cNvPr id="27" name="Rectangle 3"/>
            <p:cNvSpPr>
              <a:spLocks noChangeArrowheads="1"/>
            </p:cNvSpPr>
            <p:nvPr/>
          </p:nvSpPr>
          <p:spPr bwMode="auto">
            <a:xfrm>
              <a:off x="1728" y="1488"/>
              <a:ext cx="1248" cy="6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28" name="Rectangle 4"/>
            <p:cNvSpPr>
              <a:spLocks noChangeArrowheads="1"/>
            </p:cNvSpPr>
            <p:nvPr/>
          </p:nvSpPr>
          <p:spPr bwMode="auto">
            <a:xfrm>
              <a:off x="3792" y="1488"/>
              <a:ext cx="1296" cy="7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a:p>
          </p:txBody>
        </p:sp>
        <p:sp>
          <p:nvSpPr>
            <p:cNvPr id="29" name="Text Box 8"/>
            <p:cNvSpPr txBox="1">
              <a:spLocks noChangeArrowheads="1"/>
            </p:cNvSpPr>
            <p:nvPr/>
          </p:nvSpPr>
          <p:spPr bwMode="auto">
            <a:xfrm>
              <a:off x="1804" y="1609"/>
              <a:ext cx="106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a:t>Theoretical</a:t>
              </a:r>
              <a:endParaRPr lang="en-US" altLang="en-US" sz="2800"/>
            </a:p>
            <a:p>
              <a:r>
                <a:rPr lang="en-US" altLang="en-US" sz="2800"/>
                <a:t>      </a:t>
              </a:r>
              <a:r>
                <a:rPr lang="en-US" altLang="en-US" sz="2800" i="1">
                  <a:latin typeface="Arial Black" panose="020B0A04020102020204" pitchFamily="34" charset="0"/>
                </a:rPr>
                <a:t>X</a:t>
              </a:r>
              <a:endParaRPr lang="en-US" altLang="en-US" sz="2800">
                <a:latin typeface="Arial Black" panose="020B0A04020102020204" pitchFamily="34" charset="0"/>
              </a:endParaRPr>
            </a:p>
          </p:txBody>
        </p:sp>
        <p:sp>
          <p:nvSpPr>
            <p:cNvPr id="30" name="Rectangle 9"/>
            <p:cNvSpPr>
              <a:spLocks noChangeArrowheads="1"/>
            </p:cNvSpPr>
            <p:nvPr/>
          </p:nvSpPr>
          <p:spPr bwMode="auto">
            <a:xfrm>
              <a:off x="3916" y="1568"/>
              <a:ext cx="1067"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dirty="0"/>
                <a:t>Theoretical</a:t>
              </a:r>
              <a:endParaRPr lang="en-US" altLang="en-US" sz="2800" dirty="0"/>
            </a:p>
            <a:p>
              <a:r>
                <a:rPr lang="en-US" altLang="en-US" sz="2800" dirty="0">
                  <a:latin typeface="Arial Black" panose="020B0A04020102020204" pitchFamily="34" charset="0"/>
                </a:rPr>
                <a:t>     </a:t>
              </a:r>
              <a:r>
                <a:rPr lang="en-US" altLang="en-US" sz="2800" i="1" dirty="0">
                  <a:latin typeface="Arial Black" panose="020B0A04020102020204" pitchFamily="34" charset="0"/>
                </a:rPr>
                <a:t>Y</a:t>
              </a:r>
              <a:endParaRPr lang="en-US" altLang="en-US" sz="2800" dirty="0">
                <a:latin typeface="Arial Black" panose="020B0A04020102020204" pitchFamily="34" charset="0"/>
              </a:endParaRPr>
            </a:p>
          </p:txBody>
        </p:sp>
        <p:sp>
          <p:nvSpPr>
            <p:cNvPr id="31" name="Text Box 12"/>
            <p:cNvSpPr txBox="1">
              <a:spLocks noChangeArrowheads="1"/>
            </p:cNvSpPr>
            <p:nvPr/>
          </p:nvSpPr>
          <p:spPr bwMode="auto">
            <a:xfrm>
              <a:off x="230" y="1625"/>
              <a:ext cx="12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Conceptual</a:t>
              </a:r>
            </a:p>
          </p:txBody>
        </p:sp>
        <p:sp>
          <p:nvSpPr>
            <p:cNvPr id="32" name="Line 16"/>
            <p:cNvSpPr>
              <a:spLocks noChangeShapeType="1"/>
            </p:cNvSpPr>
            <p:nvPr/>
          </p:nvSpPr>
          <p:spPr bwMode="auto">
            <a:xfrm>
              <a:off x="2976" y="1824"/>
              <a:ext cx="81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21"/>
            <p:cNvSpPr txBox="1">
              <a:spLocks noChangeArrowheads="1"/>
            </p:cNvSpPr>
            <p:nvPr/>
          </p:nvSpPr>
          <p:spPr bwMode="auto">
            <a:xfrm>
              <a:off x="3254" y="1433"/>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a:t>1</a:t>
              </a:r>
            </a:p>
          </p:txBody>
        </p:sp>
        <p:sp>
          <p:nvSpPr>
            <p:cNvPr id="34" name="Text Box 27"/>
            <p:cNvSpPr txBox="1">
              <a:spLocks noChangeArrowheads="1"/>
            </p:cNvSpPr>
            <p:nvPr/>
          </p:nvSpPr>
          <p:spPr bwMode="auto">
            <a:xfrm>
              <a:off x="1862" y="1159"/>
              <a:ext cx="30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dirty="0"/>
                <a:t>Independent                            Dependent</a:t>
              </a:r>
            </a:p>
          </p:txBody>
        </p:sp>
      </p:grpSp>
      <p:sp>
        <p:nvSpPr>
          <p:cNvPr id="2" name="TextBox 1"/>
          <p:cNvSpPr txBox="1"/>
          <p:nvPr/>
        </p:nvSpPr>
        <p:spPr>
          <a:xfrm>
            <a:off x="564885" y="3278864"/>
            <a:ext cx="2532558" cy="369332"/>
          </a:xfrm>
          <a:prstGeom prst="rect">
            <a:avLst/>
          </a:prstGeom>
          <a:noFill/>
          <a:ln>
            <a:solidFill>
              <a:schemeClr val="tx1"/>
            </a:solidFill>
          </a:ln>
        </p:spPr>
        <p:txBody>
          <a:bodyPr wrap="square" rtlCol="0">
            <a:spAutoFit/>
          </a:bodyPr>
          <a:lstStyle/>
          <a:p>
            <a:r>
              <a:rPr lang="en-US" dirty="0" smtClean="0"/>
              <a:t>Construct Validity</a:t>
            </a:r>
            <a:endParaRPr lang="en-US" dirty="0"/>
          </a:p>
        </p:txBody>
      </p:sp>
      <p:cxnSp>
        <p:nvCxnSpPr>
          <p:cNvPr id="35" name="Straight Arrow Connector 34"/>
          <p:cNvCxnSpPr>
            <a:stCxn id="2" idx="3"/>
          </p:cNvCxnSpPr>
          <p:nvPr/>
        </p:nvCxnSpPr>
        <p:spPr>
          <a:xfrm flipV="1">
            <a:off x="3097443" y="3459363"/>
            <a:ext cx="1883693" cy="4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852839" y="5062818"/>
            <a:ext cx="2532558" cy="369332"/>
          </a:xfrm>
          <a:prstGeom prst="rect">
            <a:avLst/>
          </a:prstGeom>
          <a:noFill/>
          <a:ln>
            <a:solidFill>
              <a:schemeClr val="tx1"/>
            </a:solidFill>
          </a:ln>
        </p:spPr>
        <p:txBody>
          <a:bodyPr wrap="square" rtlCol="0">
            <a:spAutoFit/>
          </a:bodyPr>
          <a:lstStyle/>
          <a:p>
            <a:r>
              <a:rPr lang="en-US" dirty="0" smtClean="0"/>
              <a:t>Internal Validity</a:t>
            </a:r>
            <a:endParaRPr lang="en-US" dirty="0"/>
          </a:p>
        </p:txBody>
      </p:sp>
      <p:cxnSp>
        <p:nvCxnSpPr>
          <p:cNvPr id="39" name="Straight Arrow Connector 38"/>
          <p:cNvCxnSpPr>
            <a:stCxn id="37" idx="1"/>
            <a:endCxn id="14" idx="3"/>
          </p:cNvCxnSpPr>
          <p:nvPr/>
        </p:nvCxnSpPr>
        <p:spPr>
          <a:xfrm flipH="1">
            <a:off x="9324412" y="5247484"/>
            <a:ext cx="528427" cy="23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41503" y="5026013"/>
            <a:ext cx="3809521" cy="369332"/>
          </a:xfrm>
          <a:prstGeom prst="rect">
            <a:avLst/>
          </a:prstGeom>
          <a:noFill/>
          <a:ln>
            <a:solidFill>
              <a:schemeClr val="tx1"/>
            </a:solidFill>
          </a:ln>
        </p:spPr>
        <p:txBody>
          <a:bodyPr wrap="square" rtlCol="0">
            <a:spAutoFit/>
          </a:bodyPr>
          <a:lstStyle/>
          <a:p>
            <a:r>
              <a:rPr lang="en-US" dirty="0" smtClean="0"/>
              <a:t>Statistical Conclusion Validity</a:t>
            </a:r>
            <a:endParaRPr lang="en-US" dirty="0"/>
          </a:p>
        </p:txBody>
      </p:sp>
      <p:cxnSp>
        <p:nvCxnSpPr>
          <p:cNvPr id="44" name="Straight Connector 43"/>
          <p:cNvCxnSpPr>
            <a:stCxn id="42" idx="3"/>
          </p:cNvCxnSpPr>
          <p:nvPr/>
        </p:nvCxnSpPr>
        <p:spPr>
          <a:xfrm>
            <a:off x="6351024" y="5210679"/>
            <a:ext cx="720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071749" y="4294983"/>
            <a:ext cx="19050" cy="9156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27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altLang="en-US" dirty="0"/>
              <a:t>Be sure the empirical </a:t>
            </a:r>
            <a:r>
              <a:rPr lang="en-US" altLang="en-US" dirty="0" smtClean="0"/>
              <a:t>proxies agree </a:t>
            </a:r>
            <a:r>
              <a:rPr lang="en-US" altLang="en-US" dirty="0"/>
              <a:t>with the theoretical </a:t>
            </a:r>
            <a:r>
              <a:rPr lang="en-US" altLang="en-US" dirty="0" smtClean="0"/>
              <a:t>constructs (construct validity). If they don’t, </a:t>
            </a:r>
            <a:r>
              <a:rPr lang="en-US" altLang="en-US" dirty="0"/>
              <a:t>you may be introducing a confounding V or Z influence into your analysis, which can bias or add noise to </a:t>
            </a:r>
            <a:r>
              <a:rPr lang="en-US" altLang="en-US" dirty="0" smtClean="0"/>
              <a:t>your </a:t>
            </a:r>
            <a:r>
              <a:rPr lang="en-US" altLang="en-US" dirty="0"/>
              <a:t>tests</a:t>
            </a:r>
            <a:r>
              <a:rPr lang="en-US" altLang="en-US" dirty="0" smtClean="0"/>
              <a:t>.</a:t>
            </a:r>
          </a:p>
          <a:p>
            <a:endParaRPr lang="en-US" altLang="en-US" dirty="0"/>
          </a:p>
          <a:p>
            <a:r>
              <a:rPr lang="en-US" altLang="en-US" dirty="0"/>
              <a:t>Always watch for possible V </a:t>
            </a:r>
            <a:r>
              <a:rPr lang="en-US" altLang="en-US" dirty="0" smtClean="0"/>
              <a:t>(factors that affect both X and Y) or </a:t>
            </a:r>
            <a:r>
              <a:rPr lang="en-US" altLang="en-US" dirty="0"/>
              <a:t>Z influences </a:t>
            </a:r>
            <a:r>
              <a:rPr lang="en-US" altLang="en-US" dirty="0" smtClean="0"/>
              <a:t>(concurrent events) when </a:t>
            </a:r>
            <a:r>
              <a:rPr lang="en-US" altLang="en-US" dirty="0"/>
              <a:t>testing the effects of X on Y</a:t>
            </a:r>
            <a:r>
              <a:rPr lang="en-US" altLang="en-US" dirty="0" smtClean="0"/>
              <a:t>.</a:t>
            </a:r>
            <a:endParaRPr lang="en-US" dirty="0"/>
          </a:p>
          <a:p>
            <a:endParaRPr lang="en-US" dirty="0" smtClean="0"/>
          </a:p>
          <a:p>
            <a:r>
              <a:rPr lang="en-US" dirty="0" smtClean="0"/>
              <a:t>Understand </a:t>
            </a:r>
            <a:r>
              <a:rPr lang="en-US" dirty="0"/>
              <a:t>the analytics </a:t>
            </a:r>
            <a:r>
              <a:rPr lang="en-US" dirty="0" smtClean="0"/>
              <a:t>behind Type </a:t>
            </a:r>
            <a:r>
              <a:rPr lang="en-US" dirty="0"/>
              <a:t>I and Type II </a:t>
            </a:r>
            <a:r>
              <a:rPr lang="en-US" dirty="0" smtClean="0"/>
              <a:t>errors.</a:t>
            </a:r>
          </a:p>
          <a:p>
            <a:pPr marL="109728" indent="0">
              <a:buNone/>
            </a:pPr>
            <a:r>
              <a:rPr lang="en-US" dirty="0"/>
              <a:t>	</a:t>
            </a:r>
            <a:r>
              <a:rPr lang="en-US" dirty="0" smtClean="0"/>
              <a:t>(currently preparing a paper on this for JFR)</a:t>
            </a:r>
            <a:endParaRPr lang="en-US" dirty="0"/>
          </a:p>
        </p:txBody>
      </p:sp>
      <p:sp>
        <p:nvSpPr>
          <p:cNvPr id="4" name="Title 3"/>
          <p:cNvSpPr>
            <a:spLocks noGrp="1"/>
          </p:cNvSpPr>
          <p:nvPr>
            <p:ph type="title"/>
          </p:nvPr>
        </p:nvSpPr>
        <p:spPr/>
        <p:txBody>
          <a:bodyPr>
            <a:normAutofit/>
          </a:bodyPr>
          <a:lstStyle/>
          <a:p>
            <a:pPr algn="ctr"/>
            <a:r>
              <a:rPr lang="en-US" dirty="0" smtClean="0"/>
              <a:t>Design Issues</a:t>
            </a:r>
            <a:endParaRPr lang="en-US" dirty="0"/>
          </a:p>
        </p:txBody>
      </p:sp>
    </p:spTree>
    <p:extLst>
      <p:ext uri="{BB962C8B-B14F-4D97-AF65-F5344CB8AC3E}">
        <p14:creationId xmlns:p14="http://schemas.microsoft.com/office/powerpoint/2010/main" val="301411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32961"/>
            <a:ext cx="10972800" cy="4525963"/>
          </a:xfrm>
        </p:spPr>
        <p:txBody>
          <a:bodyPr/>
          <a:lstStyle/>
          <a:p>
            <a:r>
              <a:rPr lang="en-US" dirty="0" smtClean="0"/>
              <a:t>Write clearly—</a:t>
            </a:r>
          </a:p>
          <a:p>
            <a:pPr lvl="1"/>
            <a:r>
              <a:rPr lang="en-US" dirty="0" smtClean="0"/>
              <a:t>Avoid the use of vague ill-defined terms.</a:t>
            </a:r>
          </a:p>
          <a:p>
            <a:pPr lvl="1"/>
            <a:r>
              <a:rPr lang="en-US" dirty="0" smtClean="0"/>
              <a:t>Avoid excessively lengthy sentences.</a:t>
            </a:r>
          </a:p>
          <a:p>
            <a:pPr lvl="1"/>
            <a:r>
              <a:rPr lang="en-US" dirty="0" smtClean="0"/>
              <a:t>Avoid excessive jargon.</a:t>
            </a:r>
          </a:p>
          <a:p>
            <a:pPr lvl="1"/>
            <a:endParaRPr lang="en-US" dirty="0"/>
          </a:p>
          <a:p>
            <a:r>
              <a:rPr lang="en-US" dirty="0" smtClean="0"/>
              <a:t>Use pictures to tell your story. A picture is worth a thousand words/Tables of numbers (and will stick in readers’ minds a lot longer).</a:t>
            </a:r>
          </a:p>
          <a:p>
            <a:endParaRPr lang="en-US" dirty="0" smtClean="0"/>
          </a:p>
          <a:p>
            <a:r>
              <a:rPr lang="en-US" dirty="0" smtClean="0"/>
              <a:t>What famous paper do the following results come from?</a:t>
            </a:r>
          </a:p>
          <a:p>
            <a:pPr lvl="1"/>
            <a:endParaRPr lang="en-US" dirty="0"/>
          </a:p>
        </p:txBody>
      </p:sp>
      <p:sp>
        <p:nvSpPr>
          <p:cNvPr id="4" name="Title 3"/>
          <p:cNvSpPr>
            <a:spLocks noGrp="1"/>
          </p:cNvSpPr>
          <p:nvPr>
            <p:ph type="title"/>
          </p:nvPr>
        </p:nvSpPr>
        <p:spPr/>
        <p:txBody>
          <a:bodyPr/>
          <a:lstStyle/>
          <a:p>
            <a:pPr algn="ctr"/>
            <a:r>
              <a:rPr lang="en-US" dirty="0" smtClean="0"/>
              <a:t>Writing Tips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74246"/>
            <a:ext cx="1863691" cy="1393474"/>
          </a:xfrm>
          <a:prstGeom prst="rect">
            <a:avLst/>
          </a:prstGeom>
        </p:spPr>
      </p:pic>
    </p:spTree>
    <p:extLst>
      <p:ext uri="{BB962C8B-B14F-4D97-AF65-F5344CB8AC3E}">
        <p14:creationId xmlns:p14="http://schemas.microsoft.com/office/powerpoint/2010/main" val="21764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solidFill>
              </a:rPr>
              <a:t>2012-13 Hires and Promotions</a:t>
            </a:r>
            <a:endParaRPr lang="en-US"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66" y="5374246"/>
            <a:ext cx="1863691" cy="139347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750" y="189649"/>
            <a:ext cx="6224588"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89273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99" y="5379596"/>
            <a:ext cx="1863691" cy="1393474"/>
          </a:xfrm>
          <a:prstGeom prst="rect">
            <a:avLst/>
          </a:prstGeom>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161132"/>
            <a:ext cx="457200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9164293" y="3191153"/>
            <a:ext cx="2836033" cy="369332"/>
          </a:xfrm>
          <a:prstGeom prst="rect">
            <a:avLst/>
          </a:prstGeom>
          <a:noFill/>
        </p:spPr>
        <p:txBody>
          <a:bodyPr wrap="none" rtlCol="0">
            <a:spAutoFit/>
          </a:bodyPr>
          <a:lstStyle/>
          <a:p>
            <a:r>
              <a:rPr lang="en-US" dirty="0" smtClean="0"/>
              <a:t>Ball &amp; Brown (1968 JAR)</a:t>
            </a:r>
            <a:endParaRPr lang="en-US" dirty="0"/>
          </a:p>
        </p:txBody>
      </p:sp>
    </p:spTree>
    <p:extLst>
      <p:ext uri="{BB962C8B-B14F-4D97-AF65-F5344CB8AC3E}">
        <p14:creationId xmlns:p14="http://schemas.microsoft.com/office/powerpoint/2010/main" val="3353744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1250</Words>
  <Application>Microsoft Office PowerPoint</Application>
  <PresentationFormat>Widescreen</PresentationFormat>
  <Paragraphs>116</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Arial Black</vt:lpstr>
      <vt:lpstr>Calibri</vt:lpstr>
      <vt:lpstr>Lucida Sans Unicode</vt:lpstr>
      <vt:lpstr>Verdana</vt:lpstr>
      <vt:lpstr>Wingdings 2</vt:lpstr>
      <vt:lpstr>Wingdings 3</vt:lpstr>
      <vt:lpstr>Concourse</vt:lpstr>
      <vt:lpstr>Document</vt:lpstr>
      <vt:lpstr>Keys to Successful Mentoring (Successful Archival Research)</vt:lpstr>
      <vt:lpstr>Environmental Factors</vt:lpstr>
      <vt:lpstr>Doctoral Seminars</vt:lpstr>
      <vt:lpstr>Selecting and Motivating Topics</vt:lpstr>
      <vt:lpstr>Analyze Validity Threats Using Predictive Validity (Libby) Boxes</vt:lpstr>
      <vt:lpstr>Design Issues</vt:lpstr>
      <vt:lpstr>Writing Tips</vt:lpstr>
      <vt:lpstr>PowerPoint Presentation</vt:lpstr>
      <vt:lpstr>PowerPoint Presentation</vt:lpstr>
      <vt:lpstr>Offer Detailed Writing Suggestions</vt:lpstr>
      <vt:lpstr>Distinguished List of Mentees</vt:lpstr>
      <vt:lpstr>Thank You</vt:lpstr>
    </vt:vector>
  </TitlesOfParts>
  <Company>Tippie College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TCOB All College Meeting</dc:title>
  <dc:creator>Collins, Daniel W</dc:creator>
  <cp:lastModifiedBy>Collins, Daniel W</cp:lastModifiedBy>
  <cp:revision>31</cp:revision>
  <cp:lastPrinted>2016-07-30T16:24:22Z</cp:lastPrinted>
  <dcterms:created xsi:type="dcterms:W3CDTF">2016-02-17T20:21:37Z</dcterms:created>
  <dcterms:modified xsi:type="dcterms:W3CDTF">2016-08-01T18:12:24Z</dcterms:modified>
</cp:coreProperties>
</file>